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4" r:id="rId3"/>
    <p:sldId id="259" r:id="rId4"/>
    <p:sldId id="256" r:id="rId5"/>
    <p:sldId id="257" r:id="rId6"/>
    <p:sldId id="258" r:id="rId7"/>
    <p:sldId id="262" r:id="rId8"/>
    <p:sldId id="260" r:id="rId9"/>
    <p:sldId id="261" r:id="rId10"/>
    <p:sldId id="265" r:id="rId11"/>
    <p:sldId id="267" r:id="rId12"/>
    <p:sldId id="266"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1176" y="1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5D2681-67A5-4662-84A3-9895AED6D8D7}" type="datetimeFigureOut">
              <a:rPr lang="en-US" smtClean="0"/>
              <a:t>02/21/2018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71CCAD-0B16-49B6-96E9-4192A7B0BC75}" type="slidenum">
              <a:rPr lang="en-US" smtClean="0"/>
              <a:t>‹#›</a:t>
            </a:fld>
            <a:endParaRPr lang="en-US" dirty="0"/>
          </a:p>
        </p:txBody>
      </p:sp>
    </p:spTree>
    <p:extLst>
      <p:ext uri="{BB962C8B-B14F-4D97-AF65-F5344CB8AC3E}">
        <p14:creationId xmlns:p14="http://schemas.microsoft.com/office/powerpoint/2010/main" val="207376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D2681-67A5-4662-84A3-9895AED6D8D7}" type="datetimeFigureOut">
              <a:rPr lang="en-US" smtClean="0"/>
              <a:t>02/21/2018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71CCAD-0B16-49B6-96E9-4192A7B0BC75}" type="slidenum">
              <a:rPr lang="en-US" smtClean="0"/>
              <a:t>‹#›</a:t>
            </a:fld>
            <a:endParaRPr lang="en-US" dirty="0"/>
          </a:p>
        </p:txBody>
      </p:sp>
    </p:spTree>
    <p:extLst>
      <p:ext uri="{BB962C8B-B14F-4D97-AF65-F5344CB8AC3E}">
        <p14:creationId xmlns:p14="http://schemas.microsoft.com/office/powerpoint/2010/main" val="420087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D2681-67A5-4662-84A3-9895AED6D8D7}" type="datetimeFigureOut">
              <a:rPr lang="en-US" smtClean="0"/>
              <a:t>02/21/2018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71CCAD-0B16-49B6-96E9-4192A7B0BC75}" type="slidenum">
              <a:rPr lang="en-US" smtClean="0"/>
              <a:t>‹#›</a:t>
            </a:fld>
            <a:endParaRPr lang="en-US" dirty="0"/>
          </a:p>
        </p:txBody>
      </p:sp>
    </p:spTree>
    <p:extLst>
      <p:ext uri="{BB962C8B-B14F-4D97-AF65-F5344CB8AC3E}">
        <p14:creationId xmlns:p14="http://schemas.microsoft.com/office/powerpoint/2010/main" val="297099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D2681-67A5-4662-84A3-9895AED6D8D7}" type="datetimeFigureOut">
              <a:rPr lang="en-US" smtClean="0"/>
              <a:t>02/21/2018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71CCAD-0B16-49B6-96E9-4192A7B0BC75}" type="slidenum">
              <a:rPr lang="en-US" smtClean="0"/>
              <a:t>‹#›</a:t>
            </a:fld>
            <a:endParaRPr lang="en-US" dirty="0"/>
          </a:p>
        </p:txBody>
      </p:sp>
    </p:spTree>
    <p:extLst>
      <p:ext uri="{BB962C8B-B14F-4D97-AF65-F5344CB8AC3E}">
        <p14:creationId xmlns:p14="http://schemas.microsoft.com/office/powerpoint/2010/main" val="214131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5D2681-67A5-4662-84A3-9895AED6D8D7}" type="datetimeFigureOut">
              <a:rPr lang="en-US" smtClean="0"/>
              <a:t>02/21/2018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71CCAD-0B16-49B6-96E9-4192A7B0BC75}" type="slidenum">
              <a:rPr lang="en-US" smtClean="0"/>
              <a:t>‹#›</a:t>
            </a:fld>
            <a:endParaRPr lang="en-US" dirty="0"/>
          </a:p>
        </p:txBody>
      </p:sp>
    </p:spTree>
    <p:extLst>
      <p:ext uri="{BB962C8B-B14F-4D97-AF65-F5344CB8AC3E}">
        <p14:creationId xmlns:p14="http://schemas.microsoft.com/office/powerpoint/2010/main" val="134373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5D2681-67A5-4662-84A3-9895AED6D8D7}" type="datetimeFigureOut">
              <a:rPr lang="en-US" smtClean="0"/>
              <a:t>02/21/2018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71CCAD-0B16-49B6-96E9-4192A7B0BC75}" type="slidenum">
              <a:rPr lang="en-US" smtClean="0"/>
              <a:t>‹#›</a:t>
            </a:fld>
            <a:endParaRPr lang="en-US" dirty="0"/>
          </a:p>
        </p:txBody>
      </p:sp>
    </p:spTree>
    <p:extLst>
      <p:ext uri="{BB962C8B-B14F-4D97-AF65-F5344CB8AC3E}">
        <p14:creationId xmlns:p14="http://schemas.microsoft.com/office/powerpoint/2010/main" val="33958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5D2681-67A5-4662-84A3-9895AED6D8D7}" type="datetimeFigureOut">
              <a:rPr lang="en-US" smtClean="0"/>
              <a:t>02/21/2018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71CCAD-0B16-49B6-96E9-4192A7B0BC75}" type="slidenum">
              <a:rPr lang="en-US" smtClean="0"/>
              <a:t>‹#›</a:t>
            </a:fld>
            <a:endParaRPr lang="en-US" dirty="0"/>
          </a:p>
        </p:txBody>
      </p:sp>
    </p:spTree>
    <p:extLst>
      <p:ext uri="{BB962C8B-B14F-4D97-AF65-F5344CB8AC3E}">
        <p14:creationId xmlns:p14="http://schemas.microsoft.com/office/powerpoint/2010/main" val="256606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5D2681-67A5-4662-84A3-9895AED6D8D7}" type="datetimeFigureOut">
              <a:rPr lang="en-US" smtClean="0"/>
              <a:t>02/21/2018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71CCAD-0B16-49B6-96E9-4192A7B0BC75}" type="slidenum">
              <a:rPr lang="en-US" smtClean="0"/>
              <a:t>‹#›</a:t>
            </a:fld>
            <a:endParaRPr lang="en-US" dirty="0"/>
          </a:p>
        </p:txBody>
      </p:sp>
    </p:spTree>
    <p:extLst>
      <p:ext uri="{BB962C8B-B14F-4D97-AF65-F5344CB8AC3E}">
        <p14:creationId xmlns:p14="http://schemas.microsoft.com/office/powerpoint/2010/main" val="10553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D2681-67A5-4662-84A3-9895AED6D8D7}" type="datetimeFigureOut">
              <a:rPr lang="en-US" smtClean="0"/>
              <a:t>02/21/2018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71CCAD-0B16-49B6-96E9-4192A7B0BC75}" type="slidenum">
              <a:rPr lang="en-US" smtClean="0"/>
              <a:t>‹#›</a:t>
            </a:fld>
            <a:endParaRPr lang="en-US" dirty="0"/>
          </a:p>
        </p:txBody>
      </p:sp>
    </p:spTree>
    <p:extLst>
      <p:ext uri="{BB962C8B-B14F-4D97-AF65-F5344CB8AC3E}">
        <p14:creationId xmlns:p14="http://schemas.microsoft.com/office/powerpoint/2010/main" val="69619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D2681-67A5-4662-84A3-9895AED6D8D7}" type="datetimeFigureOut">
              <a:rPr lang="en-US" smtClean="0"/>
              <a:t>02/21/2018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71CCAD-0B16-49B6-96E9-4192A7B0BC75}" type="slidenum">
              <a:rPr lang="en-US" smtClean="0"/>
              <a:t>‹#›</a:t>
            </a:fld>
            <a:endParaRPr lang="en-US" dirty="0"/>
          </a:p>
        </p:txBody>
      </p:sp>
    </p:spTree>
    <p:extLst>
      <p:ext uri="{BB962C8B-B14F-4D97-AF65-F5344CB8AC3E}">
        <p14:creationId xmlns:p14="http://schemas.microsoft.com/office/powerpoint/2010/main" val="58763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D2681-67A5-4662-84A3-9895AED6D8D7}" type="datetimeFigureOut">
              <a:rPr lang="en-US" smtClean="0"/>
              <a:t>02/21/2018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71CCAD-0B16-49B6-96E9-4192A7B0BC75}" type="slidenum">
              <a:rPr lang="en-US" smtClean="0"/>
              <a:t>‹#›</a:t>
            </a:fld>
            <a:endParaRPr lang="en-US" dirty="0"/>
          </a:p>
        </p:txBody>
      </p:sp>
    </p:spTree>
    <p:extLst>
      <p:ext uri="{BB962C8B-B14F-4D97-AF65-F5344CB8AC3E}">
        <p14:creationId xmlns:p14="http://schemas.microsoft.com/office/powerpoint/2010/main" val="311366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D2681-67A5-4662-84A3-9895AED6D8D7}" type="datetimeFigureOut">
              <a:rPr lang="en-US" smtClean="0"/>
              <a:t>02/21/2018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1CCAD-0B16-49B6-96E9-4192A7B0BC75}" type="slidenum">
              <a:rPr lang="en-US" smtClean="0"/>
              <a:t>‹#›</a:t>
            </a:fld>
            <a:endParaRPr lang="en-US" dirty="0"/>
          </a:p>
        </p:txBody>
      </p:sp>
    </p:spTree>
    <p:extLst>
      <p:ext uri="{BB962C8B-B14F-4D97-AF65-F5344CB8AC3E}">
        <p14:creationId xmlns:p14="http://schemas.microsoft.com/office/powerpoint/2010/main" val="376850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17575"/>
          </a:xfrm>
        </p:spPr>
        <p:txBody>
          <a:bodyPr>
            <a:normAutofit/>
          </a:bodyPr>
          <a:lstStyle/>
          <a:p>
            <a:r>
              <a:rPr lang="en-US" sz="4000" dirty="0" smtClean="0"/>
              <a:t>DISTANCE RUNNERS GUIDE TO TRACK</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295400"/>
            <a:ext cx="6400800" cy="4267200"/>
          </a:xfrm>
          <a:prstGeom prst="rect">
            <a:avLst/>
          </a:prstGeom>
        </p:spPr>
      </p:pic>
      <p:sp>
        <p:nvSpPr>
          <p:cNvPr id="5" name="Rectangle 4"/>
          <p:cNvSpPr/>
          <p:nvPr/>
        </p:nvSpPr>
        <p:spPr>
          <a:xfrm>
            <a:off x="1295400" y="5791200"/>
            <a:ext cx="6400800" cy="369332"/>
          </a:xfrm>
          <a:prstGeom prst="rect">
            <a:avLst/>
          </a:prstGeom>
        </p:spPr>
        <p:txBody>
          <a:bodyPr wrap="square">
            <a:spAutoFit/>
          </a:bodyPr>
          <a:lstStyle/>
          <a:p>
            <a:r>
              <a:rPr lang="en-US" dirty="0" smtClean="0">
                <a:solidFill>
                  <a:schemeClr val="bg1">
                    <a:lumMod val="50000"/>
                  </a:schemeClr>
                </a:solidFill>
              </a:rPr>
              <a:t>West senior Brett Gammon modeling ideal distance race form.</a:t>
            </a:r>
            <a:endParaRPr lang="en-US" dirty="0">
              <a:solidFill>
                <a:schemeClr val="bg1">
                  <a:lumMod val="50000"/>
                </a:schemeClr>
              </a:solidFill>
            </a:endParaRPr>
          </a:p>
        </p:txBody>
      </p:sp>
    </p:spTree>
    <p:extLst>
      <p:ext uri="{BB962C8B-B14F-4D97-AF65-F5344CB8AC3E}">
        <p14:creationId xmlns:p14="http://schemas.microsoft.com/office/powerpoint/2010/main" val="1165975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457200"/>
          </a:xfrm>
        </p:spPr>
        <p:txBody>
          <a:bodyPr>
            <a:normAutofit fontScale="90000"/>
          </a:bodyPr>
          <a:lstStyle/>
          <a:p>
            <a:r>
              <a:rPr lang="en-US" dirty="0" smtClean="0"/>
              <a:t>KEEP YOUR HEAD IN THE RACE</a:t>
            </a:r>
            <a:endParaRPr lang="en-US" dirty="0"/>
          </a:p>
        </p:txBody>
      </p:sp>
      <p:sp>
        <p:nvSpPr>
          <p:cNvPr id="3" name="Subtitle 2"/>
          <p:cNvSpPr>
            <a:spLocks noGrp="1"/>
          </p:cNvSpPr>
          <p:nvPr>
            <p:ph type="subTitle" idx="1"/>
          </p:nvPr>
        </p:nvSpPr>
        <p:spPr>
          <a:xfrm>
            <a:off x="4800600" y="900064"/>
            <a:ext cx="4191000" cy="5881735"/>
          </a:xfrm>
        </p:spPr>
        <p:txBody>
          <a:bodyPr>
            <a:normAutofit fontScale="62500" lnSpcReduction="20000"/>
          </a:bodyPr>
          <a:lstStyle/>
          <a:p>
            <a:pPr algn="l"/>
            <a:r>
              <a:rPr lang="en-US" sz="1800" dirty="0" smtClean="0"/>
              <a:t>Track is about </a:t>
            </a:r>
            <a:r>
              <a:rPr lang="en-US" sz="1800" u="sng" dirty="0" smtClean="0"/>
              <a:t>competition</a:t>
            </a:r>
            <a:r>
              <a:rPr lang="en-US" sz="1800" dirty="0" smtClean="0"/>
              <a:t> much more than it is about times.   Places are what score points for your team, not times.  Places are what qualify you for finals, not times.  Places are what qualify for sectionals and state, not times.</a:t>
            </a:r>
          </a:p>
          <a:p>
            <a:pPr algn="l"/>
            <a:endParaRPr lang="en-US" sz="1800" dirty="0"/>
          </a:p>
          <a:p>
            <a:pPr algn="l"/>
            <a:r>
              <a:rPr lang="en-US" sz="1800" dirty="0" smtClean="0"/>
              <a:t>Given that, use the other competitors to help you tap into courage and mental strength that will help you perform.  Distance running is 50% physical and 50% mental.  The faster person does not always win.  BELIEVE!</a:t>
            </a:r>
          </a:p>
          <a:p>
            <a:pPr algn="l"/>
            <a:endParaRPr lang="en-US" sz="1800" dirty="0" smtClean="0"/>
          </a:p>
          <a:p>
            <a:pPr algn="l"/>
            <a:r>
              <a:rPr lang="en-US" sz="1800" dirty="0" smtClean="0"/>
              <a:t>If you are chasing a runner, set goals to close the gap on them a little at a time,  a little each 200 or lap.   If you have several runners ahead of you, set a mid race goal on how many runners you intend to pass before the race is over.   Count strides between you and the person you are chasing and gain confidence at the number declines.</a:t>
            </a:r>
          </a:p>
          <a:p>
            <a:pPr algn="l"/>
            <a:endParaRPr lang="en-US" sz="1800" dirty="0"/>
          </a:p>
          <a:p>
            <a:pPr algn="l"/>
            <a:r>
              <a:rPr lang="en-US" sz="1800" dirty="0" smtClean="0"/>
              <a:t>Keep your eyes up and look at the back of the runner in front of you.  If you look down at the track, your mind disconnects from the competitive nature of a track race and you will slow down.  Looking at a runner in front of you inspires you to maintain contact and/or gain ground on them.  Looking at the track is a form of mental defeat.   Don’t do it.  EYES UP!</a:t>
            </a:r>
          </a:p>
          <a:p>
            <a:pPr algn="l"/>
            <a:endParaRPr lang="en-US" sz="1800" dirty="0"/>
          </a:p>
          <a:p>
            <a:pPr algn="l"/>
            <a:r>
              <a:rPr lang="en-US" sz="1800" dirty="0" smtClean="0"/>
              <a:t>If someone passes you and is running  a similar pace, latch on to their back.   If they pass you with authority, any time other than in the last 400, don’t panic and be patient.  Super hard surges in track races take a toll and this athlete may come back to you later on in the race.  You don’t have to react to every move.</a:t>
            </a:r>
          </a:p>
          <a:p>
            <a:pPr algn="l"/>
            <a:endParaRPr lang="en-US" sz="1800" dirty="0"/>
          </a:p>
          <a:p>
            <a:pPr algn="l"/>
            <a:r>
              <a:rPr lang="en-US" sz="1800" dirty="0" smtClean="0"/>
              <a:t>The 3</a:t>
            </a:r>
            <a:r>
              <a:rPr lang="en-US" sz="1800" baseline="30000" dirty="0" smtClean="0"/>
              <a:t>rd</a:t>
            </a:r>
            <a:r>
              <a:rPr lang="en-US" sz="1800" dirty="0" smtClean="0"/>
              <a:t> </a:t>
            </a:r>
            <a:r>
              <a:rPr lang="en-US" sz="1800" dirty="0"/>
              <a:t>200M in the 800M, 3</a:t>
            </a:r>
            <a:r>
              <a:rPr lang="en-US" sz="1800" baseline="30000" dirty="0"/>
              <a:t>rd</a:t>
            </a:r>
            <a:r>
              <a:rPr lang="en-US" sz="1800" dirty="0"/>
              <a:t> 400 in the mile and 3</a:t>
            </a:r>
            <a:r>
              <a:rPr lang="en-US" sz="1800" baseline="30000" dirty="0"/>
              <a:t>rd</a:t>
            </a:r>
            <a:r>
              <a:rPr lang="en-US" sz="1800" dirty="0"/>
              <a:t> 800M in the 3200M is when EVERYONE struggles.  If you want to gap someone or break someone you know has a better kick… do it then.    Pushing during this segment is hard but all champions do it.   Mind over matter.  </a:t>
            </a:r>
          </a:p>
          <a:p>
            <a:pPr algn="l"/>
            <a:endParaRPr lang="en-US" sz="1800" dirty="0"/>
          </a:p>
          <a:p>
            <a:pPr algn="l"/>
            <a:r>
              <a:rPr lang="en-US" sz="1800" dirty="0" smtClean="0"/>
              <a:t>Don’t panic about splits and places during competition.  A positive mental attitude in a race is your best ally.   If you let your brain start negative self talk, you are done….. </a:t>
            </a:r>
            <a:r>
              <a:rPr lang="en-US" sz="1800" dirty="0"/>
              <a:t>e</a:t>
            </a:r>
            <a:r>
              <a:rPr lang="en-US" sz="1800" dirty="0" smtClean="0"/>
              <a:t>ven if your body is capable of more.  If you think you can’t, YOU WON’T!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40" y="983039"/>
            <a:ext cx="4399460" cy="4350961"/>
          </a:xfrm>
          <a:prstGeom prst="rect">
            <a:avLst/>
          </a:prstGeom>
        </p:spPr>
      </p:pic>
    </p:spTree>
    <p:extLst>
      <p:ext uri="{BB962C8B-B14F-4D97-AF65-F5344CB8AC3E}">
        <p14:creationId xmlns:p14="http://schemas.microsoft.com/office/powerpoint/2010/main" val="663026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Race pace charts</a:t>
            </a:r>
            <a:endParaRPr lang="en-US" dirty="0"/>
          </a:p>
        </p:txBody>
      </p:sp>
      <p:sp>
        <p:nvSpPr>
          <p:cNvPr id="7" name="Subtitle 2"/>
          <p:cNvSpPr txBox="1">
            <a:spLocks/>
          </p:cNvSpPr>
          <p:nvPr/>
        </p:nvSpPr>
        <p:spPr>
          <a:xfrm>
            <a:off x="7315200" y="762000"/>
            <a:ext cx="1676400" cy="56909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smtClean="0">
                <a:solidFill>
                  <a:schemeClr val="bg1">
                    <a:lumMod val="50000"/>
                  </a:schemeClr>
                </a:solidFill>
              </a:rPr>
              <a:t>Various race times and paces are available in this chart.</a:t>
            </a:r>
          </a:p>
          <a:p>
            <a:pPr marL="0" indent="0">
              <a:buNone/>
            </a:pPr>
            <a:endParaRPr lang="en-US" sz="1400" dirty="0">
              <a:solidFill>
                <a:schemeClr val="bg1">
                  <a:lumMod val="50000"/>
                </a:schemeClr>
              </a:solidFill>
            </a:endParaRPr>
          </a:p>
          <a:p>
            <a:pPr marL="0" indent="0">
              <a:buNone/>
            </a:pPr>
            <a:r>
              <a:rPr lang="en-US" sz="1400" dirty="0" smtClean="0">
                <a:solidFill>
                  <a:schemeClr val="bg1">
                    <a:lumMod val="50000"/>
                  </a:schemeClr>
                </a:solidFill>
              </a:rPr>
              <a:t>The times across each row are “roughly” equivalent  performances.  They will vary some by athlete depending upon whether you are more of a “speed” runner or an “endurance” runner.   </a:t>
            </a:r>
          </a:p>
          <a:p>
            <a:pPr marL="0" indent="0">
              <a:buNone/>
            </a:pPr>
            <a:endParaRPr lang="en-US" sz="1400" dirty="0">
              <a:solidFill>
                <a:schemeClr val="bg1">
                  <a:lumMod val="50000"/>
                </a:schemeClr>
              </a:solidFill>
            </a:endParaRPr>
          </a:p>
          <a:p>
            <a:pPr marL="0" indent="0">
              <a:buNone/>
            </a:pPr>
            <a:r>
              <a:rPr lang="en-US" sz="1400" dirty="0" smtClean="0">
                <a:solidFill>
                  <a:schemeClr val="bg1">
                    <a:lumMod val="50000"/>
                  </a:schemeClr>
                </a:solidFill>
              </a:rPr>
              <a:t>Even splits are best for 1600 &amp; 3200M races with a faster last 400M.   </a:t>
            </a:r>
          </a:p>
          <a:p>
            <a:pPr marL="0" indent="0">
              <a:buNone/>
            </a:pPr>
            <a:endParaRPr lang="en-US" sz="1400" dirty="0">
              <a:solidFill>
                <a:schemeClr val="bg1">
                  <a:lumMod val="50000"/>
                </a:schemeClr>
              </a:solidFill>
            </a:endParaRPr>
          </a:p>
          <a:p>
            <a:pPr marL="0" indent="0">
              <a:buNone/>
            </a:pPr>
            <a:r>
              <a:rPr lang="en-US" sz="1400" dirty="0" smtClean="0">
                <a:solidFill>
                  <a:schemeClr val="bg1">
                    <a:lumMod val="50000"/>
                  </a:schemeClr>
                </a:solidFill>
              </a:rPr>
              <a:t>In the 800, the first lap should be </a:t>
            </a:r>
            <a:r>
              <a:rPr lang="en-US" sz="1400" dirty="0" smtClean="0">
                <a:solidFill>
                  <a:schemeClr val="bg1">
                    <a:lumMod val="50000"/>
                  </a:schemeClr>
                </a:solidFill>
              </a:rPr>
              <a:t>4-6 </a:t>
            </a:r>
            <a:r>
              <a:rPr lang="en-US" sz="1400" dirty="0" smtClean="0">
                <a:solidFill>
                  <a:schemeClr val="bg1">
                    <a:lumMod val="50000"/>
                  </a:schemeClr>
                </a:solidFill>
              </a:rPr>
              <a:t>seconds faster than lap #2.</a:t>
            </a:r>
            <a:endParaRPr lang="en-US" sz="1400" dirty="0">
              <a:solidFill>
                <a:schemeClr val="bg1">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98" y="838200"/>
            <a:ext cx="6850102" cy="5040824"/>
          </a:xfrm>
          <a:prstGeom prst="rect">
            <a:avLst/>
          </a:prstGeom>
        </p:spPr>
      </p:pic>
    </p:spTree>
    <p:extLst>
      <p:ext uri="{BB962C8B-B14F-4D97-AF65-F5344CB8AC3E}">
        <p14:creationId xmlns:p14="http://schemas.microsoft.com/office/powerpoint/2010/main" val="4233764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457200"/>
          </a:xfrm>
        </p:spPr>
        <p:txBody>
          <a:bodyPr>
            <a:normAutofit fontScale="90000"/>
          </a:bodyPr>
          <a:lstStyle/>
          <a:p>
            <a:r>
              <a:rPr lang="en-US" dirty="0" smtClean="0"/>
              <a:t>RACE TACTICS</a:t>
            </a:r>
            <a:endParaRPr lang="en-US" dirty="0"/>
          </a:p>
        </p:txBody>
      </p:sp>
      <p:sp>
        <p:nvSpPr>
          <p:cNvPr id="3" name="Subtitle 2"/>
          <p:cNvSpPr>
            <a:spLocks noGrp="1"/>
          </p:cNvSpPr>
          <p:nvPr>
            <p:ph type="subTitle" idx="1"/>
          </p:nvPr>
        </p:nvSpPr>
        <p:spPr>
          <a:xfrm>
            <a:off x="228600" y="232372"/>
            <a:ext cx="2895600" cy="6477000"/>
          </a:xfrm>
        </p:spPr>
        <p:txBody>
          <a:bodyPr>
            <a:normAutofit lnSpcReduction="10000"/>
          </a:bodyPr>
          <a:lstStyle/>
          <a:p>
            <a:pPr algn="l"/>
            <a:r>
              <a:rPr lang="en-US" sz="1100" b="1" dirty="0" smtClean="0"/>
              <a:t>400M</a:t>
            </a:r>
          </a:p>
          <a:p>
            <a:pPr algn="l"/>
            <a:endParaRPr lang="en-US" sz="800" dirty="0"/>
          </a:p>
          <a:p>
            <a:pPr algn="l"/>
            <a:r>
              <a:rPr lang="en-US" sz="900" dirty="0" smtClean="0"/>
              <a:t>The first </a:t>
            </a:r>
            <a:r>
              <a:rPr lang="en-US" sz="900" dirty="0"/>
              <a:t>50-70 meters </a:t>
            </a:r>
            <a:r>
              <a:rPr lang="en-US" sz="900" dirty="0" smtClean="0"/>
              <a:t>should </a:t>
            </a:r>
            <a:r>
              <a:rPr lang="en-US" sz="900" dirty="0"/>
              <a:t>be a fast acceleration: USE IT OR LOSE IT. This acceleration should be near max speed (closer to 95-97%). The reason being is that once the creatine phosphate is used (which is stored in the muscles, and only </a:t>
            </a:r>
            <a:r>
              <a:rPr lang="en-US" sz="900" dirty="0" smtClean="0"/>
              <a:t>dispersed </a:t>
            </a:r>
            <a:r>
              <a:rPr lang="en-US" sz="900" dirty="0"/>
              <a:t>for about 4-5 seconds), there is no more left. Hence the term, </a:t>
            </a:r>
            <a:r>
              <a:rPr lang="en-US" sz="900" dirty="0" smtClean="0"/>
              <a:t>use it or lose it. </a:t>
            </a:r>
            <a:r>
              <a:rPr lang="en-US" sz="900" dirty="0"/>
              <a:t>It's important to get your speed up to near max to create as much momentum for the backstretch phase of the race.</a:t>
            </a:r>
            <a:br>
              <a:rPr lang="en-US" sz="900" dirty="0"/>
            </a:br>
            <a:r>
              <a:rPr lang="en-US" sz="900" dirty="0"/>
              <a:t/>
            </a:r>
            <a:br>
              <a:rPr lang="en-US" sz="900" dirty="0"/>
            </a:br>
            <a:r>
              <a:rPr lang="en-US" sz="900" dirty="0"/>
              <a:t>Once the runner reaches the 50-70 meter mark on the first turn he/she needs to stop pushing as if they were running a 100m race. At this point the runner should try to relax and maintain what they have built up during the acceleration phase. </a:t>
            </a:r>
            <a:r>
              <a:rPr lang="en-US" sz="900" dirty="0" smtClean="0"/>
              <a:t>  As you transition from 97% and relax, it </a:t>
            </a:r>
            <a:r>
              <a:rPr lang="en-US" sz="900" dirty="0"/>
              <a:t>does not mean slowing down, </a:t>
            </a:r>
            <a:r>
              <a:rPr lang="en-US" sz="900" dirty="0" smtClean="0"/>
              <a:t>you are </a:t>
            </a:r>
            <a:r>
              <a:rPr lang="en-US" sz="900" dirty="0"/>
              <a:t>simply not pressing anymore. </a:t>
            </a:r>
            <a:r>
              <a:rPr lang="en-US" sz="900" dirty="0" smtClean="0"/>
              <a:t> The </a:t>
            </a:r>
            <a:r>
              <a:rPr lang="en-US" sz="900" dirty="0"/>
              <a:t>first 200m </a:t>
            </a:r>
            <a:r>
              <a:rPr lang="en-US" sz="900" dirty="0" smtClean="0"/>
              <a:t>split </a:t>
            </a:r>
            <a:r>
              <a:rPr lang="en-US" sz="900" dirty="0"/>
              <a:t>should be close to a second slower than their open 200m time. At this point the runner mentally prepares for the end of the </a:t>
            </a:r>
            <a:r>
              <a:rPr lang="en-US" sz="900" dirty="0" smtClean="0"/>
              <a:t>race.</a:t>
            </a:r>
          </a:p>
          <a:p>
            <a:pPr algn="l"/>
            <a:endParaRPr lang="en-US" sz="900" dirty="0"/>
          </a:p>
          <a:p>
            <a:pPr algn="l"/>
            <a:r>
              <a:rPr lang="en-US" sz="900" dirty="0" smtClean="0"/>
              <a:t> </a:t>
            </a:r>
            <a:r>
              <a:rPr lang="en-US" sz="900" dirty="0"/>
              <a:t>You may find it helps to start taking deep breaths even before you feel you need to. The first part of the 400 happens so quickly, that your body won't even realize it needs to be taking in more oxygen until it gets to about the 150 meter mark, so starting to breathe early can prepare you for the more difficult second half of the race.  </a:t>
            </a:r>
            <a:endParaRPr lang="en-US" sz="900" dirty="0" smtClean="0"/>
          </a:p>
          <a:p>
            <a:pPr algn="l"/>
            <a:endParaRPr lang="en-US" sz="900" dirty="0"/>
          </a:p>
          <a:p>
            <a:pPr algn="l"/>
            <a:r>
              <a:rPr lang="en-US" sz="900" dirty="0" smtClean="0"/>
              <a:t>Try to maintain your speed in the 3</a:t>
            </a:r>
            <a:r>
              <a:rPr lang="en-US" sz="900" baseline="30000" dirty="0" smtClean="0"/>
              <a:t>rd</a:t>
            </a:r>
            <a:r>
              <a:rPr lang="en-US" sz="900" dirty="0" smtClean="0"/>
              <a:t> 100.</a:t>
            </a:r>
            <a:r>
              <a:rPr lang="en-US" sz="900" dirty="0"/>
              <a:t> </a:t>
            </a:r>
            <a:r>
              <a:rPr lang="en-US" sz="900" dirty="0" smtClean="0"/>
              <a:t>   By </a:t>
            </a:r>
            <a:r>
              <a:rPr lang="en-US" sz="900" dirty="0"/>
              <a:t>the time the runner gets to the 100m to go mark, it's </a:t>
            </a:r>
            <a:r>
              <a:rPr lang="en-US" sz="900" dirty="0" smtClean="0"/>
              <a:t>the </a:t>
            </a:r>
            <a:r>
              <a:rPr lang="en-US" sz="900" dirty="0"/>
              <a:t>"prayer" </a:t>
            </a:r>
            <a:r>
              <a:rPr lang="en-US" sz="900" dirty="0" smtClean="0"/>
              <a:t>part </a:t>
            </a:r>
            <a:r>
              <a:rPr lang="en-US" sz="900" dirty="0"/>
              <a:t>of the race </a:t>
            </a:r>
            <a:r>
              <a:rPr lang="en-US" sz="900" dirty="0" smtClean="0"/>
              <a:t>because </a:t>
            </a:r>
            <a:r>
              <a:rPr lang="en-US" sz="900" dirty="0"/>
              <a:t>at this point all you can do is pray and hope that </a:t>
            </a:r>
            <a:r>
              <a:rPr lang="en-US" sz="900" dirty="0" smtClean="0"/>
              <a:t>your </a:t>
            </a:r>
            <a:r>
              <a:rPr lang="en-US" sz="900" dirty="0"/>
              <a:t>training will allow you to finish the race.   In the home straight, the key is to maintain form. When you enter the straight you should be running at your top speed - you can't accelerate any more.</a:t>
            </a:r>
            <a:br>
              <a:rPr lang="en-US" sz="900" dirty="0"/>
            </a:br>
            <a:endParaRPr lang="en-US" sz="900" dirty="0" smtClean="0"/>
          </a:p>
          <a:p>
            <a:pPr algn="l"/>
            <a:r>
              <a:rPr lang="en-US" sz="900" dirty="0" smtClean="0"/>
              <a:t>If </a:t>
            </a:r>
            <a:r>
              <a:rPr lang="en-US" sz="900" dirty="0"/>
              <a:t>you are running a good race, you will feel like you are struggling to run, and your hands/arms may even go numb</a:t>
            </a:r>
            <a:r>
              <a:rPr lang="en-US" sz="900" dirty="0" smtClean="0"/>
              <a:t>. </a:t>
            </a:r>
            <a:r>
              <a:rPr lang="en-US" sz="900" dirty="0"/>
              <a:t>If you don't feel like you are struggling in the home stretch, then you didn't run the first 300 meters fast enough! The interesting thing about fatigue in the home stretch of the 400 is that feeling tired does not mean that you are slowing down. Rather, feeling tired indicates that you're continuing to put forth the even effort that you put forth during the first 300 meters. Keep your eyes looking straight ahead (not up at the sky, which feels natural when you're tired), and keep your arms moving back and forth. Run all the way through the finish line, and then you're done!.</a:t>
            </a:r>
          </a:p>
        </p:txBody>
      </p:sp>
      <p:sp>
        <p:nvSpPr>
          <p:cNvPr id="4" name="Subtitle 2"/>
          <p:cNvSpPr txBox="1">
            <a:spLocks/>
          </p:cNvSpPr>
          <p:nvPr/>
        </p:nvSpPr>
        <p:spPr>
          <a:xfrm>
            <a:off x="3200401" y="762000"/>
            <a:ext cx="2971800" cy="59436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400" b="1" dirty="0" smtClean="0"/>
              <a:t>800M</a:t>
            </a:r>
          </a:p>
          <a:p>
            <a:pPr algn="l"/>
            <a:endParaRPr lang="en-US" sz="1400" dirty="0" smtClean="0"/>
          </a:p>
          <a:p>
            <a:pPr algn="l"/>
            <a:r>
              <a:rPr lang="en-US" sz="1100" dirty="0" smtClean="0"/>
              <a:t>The 800M is one of the most difficult races to run as an ideal race pace feels pretty close to a sprint the entire race.</a:t>
            </a:r>
          </a:p>
          <a:p>
            <a:pPr algn="l"/>
            <a:endParaRPr lang="en-US" sz="1100" dirty="0"/>
          </a:p>
          <a:p>
            <a:pPr algn="l"/>
            <a:r>
              <a:rPr lang="en-US" sz="1100" dirty="0" smtClean="0"/>
              <a:t>Unlike most longer distance races, the perfect 800M race does not involve establishing an early position and pace and then accelerating at the end.</a:t>
            </a:r>
          </a:p>
          <a:p>
            <a:pPr algn="l"/>
            <a:endParaRPr lang="en-US" sz="1100" dirty="0"/>
          </a:p>
          <a:p>
            <a:pPr algn="l"/>
            <a:r>
              <a:rPr lang="en-US" sz="1100" dirty="0" smtClean="0"/>
              <a:t>Pace for lap #1 is roughly 5 seconds slower than you can run an all out 400M race. </a:t>
            </a:r>
            <a:r>
              <a:rPr lang="en-US" sz="1100" dirty="0"/>
              <a:t>The fastest portion of your race should be the 1</a:t>
            </a:r>
            <a:r>
              <a:rPr lang="en-US" sz="1100" baseline="30000" dirty="0"/>
              <a:t>st</a:t>
            </a:r>
            <a:r>
              <a:rPr lang="en-US" sz="1100" dirty="0"/>
              <a:t> </a:t>
            </a:r>
            <a:r>
              <a:rPr lang="en-US" sz="1100" dirty="0" smtClean="0"/>
              <a:t>200M on lap #1 but it will feel the easiest since you are running off of adrenaline and you haven’t challenged your bodies oxygen needs yet.   Get out hard and break </a:t>
            </a:r>
            <a:r>
              <a:rPr lang="en-US" sz="1100" dirty="0"/>
              <a:t>for the pole </a:t>
            </a:r>
            <a:r>
              <a:rPr lang="en-US" sz="1100" dirty="0" smtClean="0"/>
              <a:t>clean paying attention to the other runners and establishing </a:t>
            </a:r>
            <a:r>
              <a:rPr lang="en-US" sz="1100" dirty="0"/>
              <a:t>a position that gives you space to run.   </a:t>
            </a:r>
            <a:r>
              <a:rPr lang="en-US" sz="1100" dirty="0" smtClean="0"/>
              <a:t>If you are more of a 400M type runner, you will likely want to go to the front, using your natural speed to establish position and drag the distance types out faster than they are comfortable running and/or creating a gap.</a:t>
            </a:r>
          </a:p>
          <a:p>
            <a:pPr algn="l"/>
            <a:endParaRPr lang="en-US" sz="1100" dirty="0"/>
          </a:p>
          <a:p>
            <a:pPr algn="l"/>
            <a:r>
              <a:rPr lang="en-US" sz="1100" dirty="0" smtClean="0"/>
              <a:t>For more distance type runners, don’t get caught up going out so fast that you get yourself in over your head.   Your advantage is the 2</a:t>
            </a:r>
            <a:r>
              <a:rPr lang="en-US" sz="1100" baseline="30000" dirty="0" smtClean="0"/>
              <a:t>nd</a:t>
            </a:r>
            <a:r>
              <a:rPr lang="en-US" sz="1100" dirty="0" smtClean="0"/>
              <a:t> lap when your strength becomes an ally.</a:t>
            </a:r>
            <a:r>
              <a:rPr lang="en-US" sz="1100" dirty="0"/>
              <a:t> </a:t>
            </a:r>
            <a:r>
              <a:rPr lang="en-US" sz="1100" dirty="0" smtClean="0"/>
              <a:t>  In large </a:t>
            </a:r>
            <a:r>
              <a:rPr lang="en-US" sz="1100" dirty="0"/>
              <a:t>tight fields, try to avoid being </a:t>
            </a:r>
            <a:r>
              <a:rPr lang="en-US" sz="1100" dirty="0" smtClean="0"/>
              <a:t>trapped and boxed </a:t>
            </a:r>
            <a:r>
              <a:rPr lang="en-US" sz="1100" dirty="0"/>
              <a:t>in on the rail so you have no ability to make moves as needed.   </a:t>
            </a:r>
            <a:r>
              <a:rPr lang="en-US" sz="1100" dirty="0" smtClean="0"/>
              <a:t> When the 400M type guys and the runners who went out too fast start to tie up and slow down, you need space to get around them without have to check up your momentum.</a:t>
            </a:r>
            <a:endParaRPr lang="en-US" sz="1100" dirty="0"/>
          </a:p>
          <a:p>
            <a:pPr algn="l"/>
            <a:endParaRPr lang="en-US" sz="1100" dirty="0" smtClean="0"/>
          </a:p>
          <a:p>
            <a:pPr algn="l"/>
            <a:r>
              <a:rPr lang="en-US" sz="1100" dirty="0" smtClean="0"/>
              <a:t>Whether you are a sprinter type or a distance type, effort level remains constant on lap #2 and your pace will fall off just a little as your body is unable to sustain the same pace.   The 3</a:t>
            </a:r>
            <a:r>
              <a:rPr lang="en-US" sz="1100" baseline="30000" dirty="0" smtClean="0"/>
              <a:t>rd</a:t>
            </a:r>
            <a:r>
              <a:rPr lang="en-US" sz="1100" dirty="0" smtClean="0"/>
              <a:t> 200 starts to hurt.</a:t>
            </a:r>
          </a:p>
          <a:p>
            <a:pPr algn="l"/>
            <a:endParaRPr lang="en-US" sz="1100" dirty="0"/>
          </a:p>
          <a:p>
            <a:pPr algn="l"/>
            <a:r>
              <a:rPr lang="en-US" sz="1100" dirty="0" smtClean="0"/>
              <a:t>Final 200M requires additional effort to maintain speed.  In the 800M, the finish, like in the 400M, is not usually about who can go faster, it is about who can maintain their form and slow down the least.   </a:t>
            </a:r>
          </a:p>
          <a:p>
            <a:pPr algn="l"/>
            <a:endParaRPr lang="en-US" sz="1100" dirty="0"/>
          </a:p>
          <a:p>
            <a:pPr algn="l"/>
            <a:r>
              <a:rPr lang="en-US" sz="1100" dirty="0" smtClean="0"/>
              <a:t>Run hard THROUGH the finish line and NEVER GIVE UP in the last part of the race.   In this race, more than most, positions  OFTEN change place in the last 20 M.</a:t>
            </a:r>
          </a:p>
          <a:p>
            <a:endParaRPr lang="en-US" sz="1100" dirty="0"/>
          </a:p>
          <a:p>
            <a:endParaRPr lang="en-US" sz="1100" dirty="0"/>
          </a:p>
        </p:txBody>
      </p:sp>
      <p:sp>
        <p:nvSpPr>
          <p:cNvPr id="5" name="Subtitle 2"/>
          <p:cNvSpPr txBox="1">
            <a:spLocks/>
          </p:cNvSpPr>
          <p:nvPr/>
        </p:nvSpPr>
        <p:spPr>
          <a:xfrm>
            <a:off x="6332899" y="381000"/>
            <a:ext cx="2658701" cy="6179745"/>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400" b="1" dirty="0" smtClean="0"/>
              <a:t>1600M/3200M</a:t>
            </a:r>
          </a:p>
          <a:p>
            <a:pPr algn="l"/>
            <a:endParaRPr lang="en-US" sz="1400" dirty="0" smtClean="0"/>
          </a:p>
          <a:p>
            <a:pPr algn="l"/>
            <a:r>
              <a:rPr lang="en-US" sz="1100" dirty="0" smtClean="0"/>
              <a:t>The 1600M and 3200M races, are best run with even pacing.  Your fastest lap on the last one with a solid gear change or too.</a:t>
            </a:r>
          </a:p>
          <a:p>
            <a:pPr algn="l"/>
            <a:endParaRPr lang="en-US" sz="1100" dirty="0"/>
          </a:p>
          <a:p>
            <a:pPr algn="l"/>
            <a:r>
              <a:rPr lang="en-US" sz="1100" dirty="0" smtClean="0"/>
              <a:t>Most high school races are NOT run in this manner.  The first and last lap are usually faster and the middle laps are slower with similar split times.   For the 1600M &amp; 3200M, middle laps end up being 5-6 seconds slower than the 1</a:t>
            </a:r>
            <a:r>
              <a:rPr lang="en-US" sz="1100" baseline="30000" dirty="0" smtClean="0"/>
              <a:t>st</a:t>
            </a:r>
            <a:r>
              <a:rPr lang="en-US" sz="1100" dirty="0" smtClean="0"/>
              <a:t> and last lap.   </a:t>
            </a:r>
          </a:p>
          <a:p>
            <a:pPr algn="l"/>
            <a:endParaRPr lang="en-US" sz="1100" dirty="0"/>
          </a:p>
          <a:p>
            <a:pPr algn="l"/>
            <a:r>
              <a:rPr lang="en-US" sz="1100" dirty="0" smtClean="0"/>
              <a:t>1</a:t>
            </a:r>
            <a:r>
              <a:rPr lang="en-US" sz="1100" baseline="30000" dirty="0" smtClean="0"/>
              <a:t>st</a:t>
            </a:r>
            <a:r>
              <a:rPr lang="en-US" sz="1100" dirty="0" smtClean="0"/>
              <a:t> lap is typically fastest in the 1</a:t>
            </a:r>
            <a:r>
              <a:rPr lang="en-US" sz="1100" baseline="30000" dirty="0" smtClean="0"/>
              <a:t>st</a:t>
            </a:r>
            <a:r>
              <a:rPr lang="en-US" sz="1100" dirty="0" smtClean="0"/>
              <a:t> 200M as everyone is excited and trying to establish position.  While its NEVER a good idea in a distance race to start out too fast in the first part of the race, it is OK to be a little quick in your opening 200M if (and really only if) this is required to keep you from being pushed behind a large pack that you will eventually have to waste energy later on to pass. Remain calm and run your own pace.  Run the  pace YOU can maintain to the end of the race.   </a:t>
            </a:r>
          </a:p>
          <a:p>
            <a:pPr algn="l"/>
            <a:endParaRPr lang="en-US" sz="1100" dirty="0"/>
          </a:p>
          <a:p>
            <a:pPr algn="l"/>
            <a:r>
              <a:rPr lang="en-US" sz="1100" dirty="0" smtClean="0"/>
              <a:t>Tempo and turn over are key in the middle laps.   Run fast and relaxed and let your body do what you are teaching it to do at practice on interval days.   Keep your head in the race, compete and don’t let your mind drift.  Don’t give into that little voice that tries to tell you it’s OK to slow down or that you can’t do it.  That little voice LIES.  TELL IT TO SHUT THE HECK UP BECAUSE YOU HAVE WORK TO DO!</a:t>
            </a:r>
          </a:p>
          <a:p>
            <a:pPr algn="l"/>
            <a:endParaRPr lang="en-US" sz="1100" dirty="0"/>
          </a:p>
          <a:p>
            <a:pPr algn="l"/>
            <a:r>
              <a:rPr lang="en-US" sz="1100" dirty="0" smtClean="0"/>
              <a:t>Finish!  Be brave.  Start your kick earlier than you think you can.   He who kicks first and who maintains their form best usually finishes best.</a:t>
            </a:r>
          </a:p>
          <a:p>
            <a:endParaRPr lang="en-US" sz="1100" dirty="0"/>
          </a:p>
          <a:p>
            <a:endParaRPr lang="en-US" sz="1100" dirty="0"/>
          </a:p>
        </p:txBody>
      </p:sp>
    </p:spTree>
    <p:extLst>
      <p:ext uri="{BB962C8B-B14F-4D97-AF65-F5344CB8AC3E}">
        <p14:creationId xmlns:p14="http://schemas.microsoft.com/office/powerpoint/2010/main" val="1535464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457200"/>
          </a:xfrm>
        </p:spPr>
        <p:txBody>
          <a:bodyPr>
            <a:normAutofit fontScale="90000"/>
          </a:bodyPr>
          <a:lstStyle/>
          <a:p>
            <a:r>
              <a:rPr lang="en-US" dirty="0" smtClean="0"/>
              <a:t>FINISHING</a:t>
            </a:r>
            <a:endParaRPr lang="en-US" dirty="0"/>
          </a:p>
        </p:txBody>
      </p:sp>
      <p:sp>
        <p:nvSpPr>
          <p:cNvPr id="3" name="Subtitle 2"/>
          <p:cNvSpPr>
            <a:spLocks noGrp="1"/>
          </p:cNvSpPr>
          <p:nvPr>
            <p:ph type="subTitle" idx="1"/>
          </p:nvPr>
        </p:nvSpPr>
        <p:spPr>
          <a:xfrm>
            <a:off x="381000" y="3810000"/>
            <a:ext cx="8610600" cy="2895600"/>
          </a:xfrm>
        </p:spPr>
        <p:txBody>
          <a:bodyPr>
            <a:normAutofit fontScale="70000" lnSpcReduction="20000"/>
          </a:bodyPr>
          <a:lstStyle/>
          <a:p>
            <a:pPr algn="l"/>
            <a:r>
              <a:rPr lang="en-US" sz="1400" dirty="0" smtClean="0"/>
              <a:t>Nothing is more important in track than how you finish races.   It’s the key to getting the best place and running the fastest time.</a:t>
            </a:r>
            <a:endParaRPr lang="en-US" sz="1400" dirty="0"/>
          </a:p>
          <a:p>
            <a:pPr algn="l"/>
            <a:endParaRPr lang="en-US" sz="1400" dirty="0" smtClean="0"/>
          </a:p>
          <a:p>
            <a:pPr algn="l"/>
            <a:r>
              <a:rPr lang="en-US" sz="1400" dirty="0" smtClean="0"/>
              <a:t>Changing gears requires you to run like a sprinter.  This is why we do form running drills, the point behind much of our weight room work with coach Z and why we will work in sprinting form during striders and faster intervals  at practice.   The entire point of striders is to work on your fast running form.</a:t>
            </a:r>
          </a:p>
          <a:p>
            <a:pPr algn="l"/>
            <a:endParaRPr lang="en-US" sz="1400" dirty="0"/>
          </a:p>
          <a:p>
            <a:pPr algn="l"/>
            <a:r>
              <a:rPr lang="en-US" sz="1400" dirty="0"/>
              <a:t>Pretend the finish line is beyond the actual finish and sprint your guts out through the line</a:t>
            </a:r>
            <a:r>
              <a:rPr lang="en-US" sz="1400" dirty="0" smtClean="0"/>
              <a:t>!  Kicking is 90% mental although it feels 90% physical.  It is, at it’s essence, about WANT TO.    There are only two kinds of runners at the end of any race, runners what WANT TO and are mentally strong enough to force their body to sprint and runners who are mentally weak and GIVE UP AND QUIT.   Your body can do it.  Trust me on this.   Which kind of runner do you want to be?</a:t>
            </a:r>
          </a:p>
          <a:p>
            <a:pPr algn="l"/>
            <a:endParaRPr lang="en-US" sz="1400" dirty="0"/>
          </a:p>
          <a:p>
            <a:pPr algn="l"/>
            <a:r>
              <a:rPr lang="en-US" sz="1400" dirty="0" smtClean="0"/>
              <a:t>Please trust your training and your body and try to shift gears earlier than you do now.  If you currently wait for the last 50, try the last 75.  If you go coming off the final curve, start at the middle of the curve.  Ideally, 3200 and 1600 runners will ALL have a gear change with 400 to go and at 200 to go once it gets to be championship season.  You may assume that the best of the best all have a gear change in the last lap and won’t wait for the last 50.</a:t>
            </a:r>
          </a:p>
          <a:p>
            <a:pPr algn="l"/>
            <a:endParaRPr lang="en-US" sz="1400" dirty="0"/>
          </a:p>
          <a:p>
            <a:pPr algn="l"/>
            <a:r>
              <a:rPr lang="en-US" sz="1400" dirty="0"/>
              <a:t>One good finishing strategy is to start  your kick at a predetermined spot.. 100, 150, 200, 300, 400 out.   Decide ahead of time and then execute.   Otherwise, your </a:t>
            </a:r>
            <a:r>
              <a:rPr lang="en-US" sz="1400" dirty="0" smtClean="0"/>
              <a:t>brain </a:t>
            </a:r>
            <a:r>
              <a:rPr lang="en-US" sz="1400" dirty="0"/>
              <a:t>will coax you into waiting for the last 50, which generally is too late</a:t>
            </a:r>
            <a:r>
              <a:rPr lang="en-US" sz="1400" dirty="0" smtClean="0"/>
              <a:t>.      Teaching your body how to recruit fast twitch muscles fibers and sprint in track will pay dividends to you and your team in cross country.    Don’t forget.  HANDS!   HANDS!</a:t>
            </a:r>
            <a:endParaRPr lang="en-US" sz="1400" dirty="0"/>
          </a:p>
          <a:p>
            <a:pPr algn="l"/>
            <a:endParaRPr lang="en-US" sz="1400" dirty="0"/>
          </a:p>
          <a:p>
            <a:pPr algn="l"/>
            <a:r>
              <a:rPr lang="en-US" sz="1400" dirty="0" smtClean="0"/>
              <a:t>Don’t worry about stopping your watch.   Most races we do are fully automatically timed so you will get your results.</a:t>
            </a:r>
          </a:p>
          <a:p>
            <a:pPr algn="l"/>
            <a:r>
              <a:rPr lang="en-US" sz="1400" dirty="0" smtClean="0"/>
              <a:t>If you want your race splits, get a friend to capture them and / or call them out.  You should be using your arms aggressively at the race finish, NOT using them to stop your watch!   Messing with your watch at the finish will cost you precious time and could cost you an important place.</a:t>
            </a:r>
          </a:p>
          <a:p>
            <a:pPr algn="l"/>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838200"/>
            <a:ext cx="4229100" cy="28194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838200"/>
            <a:ext cx="4229100" cy="2819400"/>
          </a:xfrm>
          <a:prstGeom prst="rect">
            <a:avLst/>
          </a:prstGeom>
        </p:spPr>
      </p:pic>
    </p:spTree>
    <p:extLst>
      <p:ext uri="{BB962C8B-B14F-4D97-AF65-F5344CB8AC3E}">
        <p14:creationId xmlns:p14="http://schemas.microsoft.com/office/powerpoint/2010/main" val="1488398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457200"/>
          </a:xfrm>
        </p:spPr>
        <p:txBody>
          <a:bodyPr>
            <a:normAutofit fontScale="90000"/>
          </a:bodyPr>
          <a:lstStyle/>
          <a:p>
            <a:r>
              <a:rPr lang="en-US" dirty="0" smtClean="0"/>
              <a:t>PREPARE TO RACE PROPERLY</a:t>
            </a:r>
            <a:endParaRPr lang="en-US" dirty="0"/>
          </a:p>
        </p:txBody>
      </p:sp>
      <p:sp>
        <p:nvSpPr>
          <p:cNvPr id="3" name="Subtitle 2"/>
          <p:cNvSpPr>
            <a:spLocks noGrp="1"/>
          </p:cNvSpPr>
          <p:nvPr>
            <p:ph type="subTitle" idx="1"/>
          </p:nvPr>
        </p:nvSpPr>
        <p:spPr>
          <a:xfrm>
            <a:off x="685800" y="5105400"/>
            <a:ext cx="7696200" cy="1676400"/>
          </a:xfrm>
        </p:spPr>
        <p:txBody>
          <a:bodyPr>
            <a:normAutofit fontScale="62500" lnSpcReduction="20000"/>
          </a:bodyPr>
          <a:lstStyle/>
          <a:p>
            <a:pPr algn="l"/>
            <a:r>
              <a:rPr lang="en-US" sz="1800" dirty="0" smtClean="0"/>
              <a:t>Know when your race is in the meet schedule and plan out what you need to do before you race.</a:t>
            </a:r>
          </a:p>
          <a:p>
            <a:pPr algn="l"/>
            <a:r>
              <a:rPr lang="en-US" sz="1800" dirty="0" smtClean="0"/>
              <a:t>Execute a proper, timely &amp; complete warm up including drills/striders.    Never show up at the starting line without pre race prep.</a:t>
            </a:r>
          </a:p>
          <a:p>
            <a:pPr algn="l"/>
            <a:r>
              <a:rPr lang="en-US" sz="1800" dirty="0" smtClean="0"/>
              <a:t>Allow time for checking in for races &amp; for putting on your spikes.   Last minute panic is wasted energy.</a:t>
            </a:r>
          </a:p>
          <a:p>
            <a:pPr algn="l"/>
            <a:r>
              <a:rPr lang="en-US" sz="1800" dirty="0" smtClean="0"/>
              <a:t>Make sure you have looked after your hydration and food needs on long track meet days.</a:t>
            </a:r>
          </a:p>
          <a:p>
            <a:pPr algn="l"/>
            <a:r>
              <a:rPr lang="en-US" sz="1800" dirty="0" smtClean="0"/>
              <a:t>Have a smile in your heart and be excited.   </a:t>
            </a:r>
          </a:p>
          <a:p>
            <a:pPr algn="l"/>
            <a:r>
              <a:rPr lang="en-US" sz="1800" dirty="0" smtClean="0"/>
              <a:t>A little nervous energy is good but don’t stay nervous for too long prior to your race.</a:t>
            </a:r>
          </a:p>
          <a:p>
            <a:pPr algn="l"/>
            <a:r>
              <a:rPr lang="en-US" sz="1800" dirty="0" smtClean="0"/>
              <a:t>Get in one last good strider right before the race to make sure your body is awake, muscles are engaged  and ready to rip!</a:t>
            </a:r>
          </a:p>
          <a:p>
            <a:pPr algn="l"/>
            <a:r>
              <a:rPr lang="en-US" sz="1800" dirty="0" smtClean="0"/>
              <a:t>Take a few deep breaths. </a:t>
            </a:r>
            <a:r>
              <a:rPr lang="en-US" sz="1800" dirty="0"/>
              <a:t>Shake out your arms and relax your upper body</a:t>
            </a:r>
            <a:r>
              <a:rPr lang="en-US" sz="1800" dirty="0" smtClean="0"/>
              <a:t>.</a:t>
            </a:r>
          </a:p>
          <a:p>
            <a:pPr algn="l"/>
            <a:r>
              <a:rPr lang="en-US" sz="1800" dirty="0" smtClean="0"/>
              <a:t>React to the gun and go to work.</a:t>
            </a:r>
            <a:endParaRPr lang="en-US" sz="1800" dirty="0"/>
          </a:p>
          <a:p>
            <a:pPr algn="l"/>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838200"/>
            <a:ext cx="6096000" cy="4064000"/>
          </a:xfrm>
          <a:prstGeom prst="rect">
            <a:avLst/>
          </a:prstGeom>
        </p:spPr>
      </p:pic>
    </p:spTree>
    <p:extLst>
      <p:ext uri="{BB962C8B-B14F-4D97-AF65-F5344CB8AC3E}">
        <p14:creationId xmlns:p14="http://schemas.microsoft.com/office/powerpoint/2010/main" val="3239615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457200"/>
          </a:xfrm>
        </p:spPr>
        <p:txBody>
          <a:bodyPr>
            <a:normAutofit fontScale="90000"/>
          </a:bodyPr>
          <a:lstStyle/>
          <a:p>
            <a:r>
              <a:rPr lang="en-US" dirty="0" smtClean="0"/>
              <a:t>ESTABLISH POSITION EARLY</a:t>
            </a:r>
            <a:endParaRPr lang="en-US" dirty="0"/>
          </a:p>
        </p:txBody>
      </p:sp>
      <p:sp>
        <p:nvSpPr>
          <p:cNvPr id="3" name="Subtitle 2"/>
          <p:cNvSpPr>
            <a:spLocks noGrp="1"/>
          </p:cNvSpPr>
          <p:nvPr>
            <p:ph type="subTitle" idx="1"/>
          </p:nvPr>
        </p:nvSpPr>
        <p:spPr>
          <a:xfrm>
            <a:off x="762000" y="5562600"/>
            <a:ext cx="7772400" cy="1143000"/>
          </a:xfrm>
        </p:spPr>
        <p:txBody>
          <a:bodyPr>
            <a:normAutofit fontScale="77500" lnSpcReduction="20000"/>
          </a:bodyPr>
          <a:lstStyle/>
          <a:p>
            <a:pPr algn="l"/>
            <a:r>
              <a:rPr lang="en-US" sz="1800" dirty="0" smtClean="0"/>
              <a:t>Be aware of your position relative to other runners throughout the 1st 1</a:t>
            </a:r>
            <a:r>
              <a:rPr lang="en-US" sz="1800" baseline="30000" dirty="0" smtClean="0"/>
              <a:t>st</a:t>
            </a:r>
            <a:r>
              <a:rPr lang="en-US" sz="1800" dirty="0" smtClean="0"/>
              <a:t> 100M.  Head on a swivel.</a:t>
            </a:r>
          </a:p>
          <a:p>
            <a:pPr algn="l"/>
            <a:r>
              <a:rPr lang="en-US" sz="1800" dirty="0" smtClean="0"/>
              <a:t>Run defensively.  Hold your ground.  Be aware of what runners around you are doing and react.</a:t>
            </a:r>
          </a:p>
          <a:p>
            <a:pPr algn="l"/>
            <a:r>
              <a:rPr lang="en-US" sz="1800" dirty="0" smtClean="0"/>
              <a:t>Don’t freak out over a little contact.  Be ready, as needed, to use your hands to deal with a bump or two.</a:t>
            </a:r>
          </a:p>
          <a:p>
            <a:pPr algn="l"/>
            <a:r>
              <a:rPr lang="en-US" sz="1800" dirty="0" smtClean="0"/>
              <a:t>Don’t get stuck behind packs of runners that you know are better than.  Passing takes energy.</a:t>
            </a:r>
          </a:p>
          <a:p>
            <a:pPr algn="l"/>
            <a:r>
              <a:rPr lang="en-US" sz="1800" dirty="0"/>
              <a:t>D</a:t>
            </a:r>
            <a:r>
              <a:rPr lang="en-US" sz="1800" dirty="0" smtClean="0"/>
              <a:t>on’t go out more than a few seconds faster than even pace for lap 1, except in the 800M.  Be calm.</a:t>
            </a:r>
            <a:endParaRPr lang="en-US"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762000"/>
            <a:ext cx="6934200" cy="4622800"/>
          </a:xfrm>
          <a:prstGeom prst="rect">
            <a:avLst/>
          </a:prstGeom>
        </p:spPr>
      </p:pic>
    </p:spTree>
    <p:extLst>
      <p:ext uri="{BB962C8B-B14F-4D97-AF65-F5344CB8AC3E}">
        <p14:creationId xmlns:p14="http://schemas.microsoft.com/office/powerpoint/2010/main" val="3320566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457200"/>
          </a:xfrm>
        </p:spPr>
        <p:txBody>
          <a:bodyPr>
            <a:normAutofit fontScale="90000"/>
          </a:bodyPr>
          <a:lstStyle/>
          <a:p>
            <a:r>
              <a:rPr lang="en-US" dirty="0" smtClean="0"/>
              <a:t>FORM – </a:t>
            </a:r>
            <a:r>
              <a:rPr lang="en-US" sz="2700" dirty="0" smtClean="0"/>
              <a:t>RELAXED IS FASTER | STRIDE RATE IS KEY!</a:t>
            </a:r>
            <a:endParaRPr lang="en-US" sz="2700" dirty="0"/>
          </a:p>
        </p:txBody>
      </p:sp>
      <p:sp>
        <p:nvSpPr>
          <p:cNvPr id="3" name="Subtitle 2"/>
          <p:cNvSpPr>
            <a:spLocks noGrp="1"/>
          </p:cNvSpPr>
          <p:nvPr>
            <p:ph type="subTitle" idx="1"/>
          </p:nvPr>
        </p:nvSpPr>
        <p:spPr>
          <a:xfrm>
            <a:off x="4724400" y="1066800"/>
            <a:ext cx="4114800" cy="5334001"/>
          </a:xfrm>
        </p:spPr>
        <p:txBody>
          <a:bodyPr>
            <a:normAutofit fontScale="55000" lnSpcReduction="20000"/>
          </a:bodyPr>
          <a:lstStyle/>
          <a:p>
            <a:pPr algn="l"/>
            <a:r>
              <a:rPr lang="en-US" sz="2000" dirty="0" smtClean="0"/>
              <a:t>Make a purposeful effort to relax your face, neck &amp; shoulders any time you run, but especially in races and even when you kick.  World class runners, even in the 100M, run this way and so should you!</a:t>
            </a:r>
          </a:p>
          <a:p>
            <a:pPr algn="l"/>
            <a:endParaRPr lang="en-US" sz="2000" dirty="0"/>
          </a:p>
          <a:p>
            <a:pPr algn="l"/>
            <a:r>
              <a:rPr lang="en-US" sz="2000" dirty="0" smtClean="0"/>
              <a:t>Run tall!  Upright body position helps you get deeper breaths and process more oxygen.   Crouching and bending forward reduces your ability to fuel your body with the air its needs to perform at it’s best.</a:t>
            </a:r>
          </a:p>
          <a:p>
            <a:pPr algn="l"/>
            <a:endParaRPr lang="en-US" sz="2000" dirty="0" smtClean="0"/>
          </a:p>
          <a:p>
            <a:pPr algn="l"/>
            <a:r>
              <a:rPr lang="en-US" sz="2000" dirty="0" smtClean="0"/>
              <a:t>Straining feels right, but IT DOES NOT HELP YOUR SPEED.  </a:t>
            </a:r>
          </a:p>
          <a:p>
            <a:pPr algn="l"/>
            <a:endParaRPr lang="en-US" sz="2000" dirty="0"/>
          </a:p>
          <a:p>
            <a:pPr algn="l"/>
            <a:r>
              <a:rPr lang="en-US" sz="2000" dirty="0" smtClean="0"/>
              <a:t>Relaxed is faster.  PERIOD.  END OF DISCUSSION.</a:t>
            </a:r>
          </a:p>
          <a:p>
            <a:pPr algn="l"/>
            <a:endParaRPr lang="en-US" sz="2000" dirty="0"/>
          </a:p>
          <a:p>
            <a:pPr algn="l"/>
            <a:r>
              <a:rPr lang="en-US" sz="2000" dirty="0"/>
              <a:t>Don’t “</a:t>
            </a:r>
            <a:r>
              <a:rPr lang="en-US" sz="2000" dirty="0" smtClean="0"/>
              <a:t>reach/over-stride”.</a:t>
            </a:r>
            <a:r>
              <a:rPr lang="en-US" sz="2000" dirty="0"/>
              <a:t>  Get up on the balls of your </a:t>
            </a:r>
            <a:r>
              <a:rPr lang="en-US" sz="2000" dirty="0" smtClean="0"/>
              <a:t>feet.  Your foot should land directly </a:t>
            </a:r>
            <a:r>
              <a:rPr lang="en-US" sz="2000" dirty="0"/>
              <a:t>under your body.  Keep your knees high.   Pull your heal quickly back up to your butt.    Think about “pawing” the ground like </a:t>
            </a:r>
            <a:r>
              <a:rPr lang="en-US" sz="2000" dirty="0" smtClean="0"/>
              <a:t>a </a:t>
            </a:r>
            <a:r>
              <a:rPr lang="en-US" sz="2000" dirty="0"/>
              <a:t>B-skip.</a:t>
            </a:r>
          </a:p>
          <a:p>
            <a:pPr algn="l"/>
            <a:endParaRPr lang="en-US" sz="1800" dirty="0"/>
          </a:p>
          <a:p>
            <a:pPr algn="l"/>
            <a:r>
              <a:rPr lang="en-US" sz="2000" dirty="0"/>
              <a:t>Ideal turn over for any race is </a:t>
            </a:r>
            <a:r>
              <a:rPr lang="en-US" sz="2000" dirty="0" smtClean="0"/>
              <a:t>180 </a:t>
            </a:r>
            <a:r>
              <a:rPr lang="en-US" sz="2000" dirty="0"/>
              <a:t>steps / </a:t>
            </a:r>
            <a:r>
              <a:rPr lang="en-US" sz="2000" dirty="0" smtClean="0"/>
              <a:t>minute.   </a:t>
            </a:r>
            <a:r>
              <a:rPr lang="en-US" sz="2000" dirty="0"/>
              <a:t>Count your strides some time in </a:t>
            </a:r>
            <a:r>
              <a:rPr lang="en-US" sz="2000" dirty="0" smtClean="0"/>
              <a:t>workouts to see what rate you run.   180 steps/minutes is the tempo that elite athletes from the 800M to the marathon run.   It is not the athlete with the longest stride who does best, it is the athlete who can maintain a tempo.  Try to run 180 strides / minute, no matter what pace you are running.  Do it in practice on easy days, in workouts and teach your body the right cadence to run in races.</a:t>
            </a:r>
          </a:p>
          <a:p>
            <a:pPr algn="l"/>
            <a:endParaRPr lang="en-US" sz="2000" dirty="0"/>
          </a:p>
          <a:p>
            <a:pPr algn="l"/>
            <a:r>
              <a:rPr lang="en-US" sz="2000" dirty="0" smtClean="0"/>
              <a:t>Work to increase your </a:t>
            </a:r>
            <a:r>
              <a:rPr lang="en-US" sz="2000" dirty="0"/>
              <a:t>stride </a:t>
            </a:r>
            <a:r>
              <a:rPr lang="en-US" sz="2000" dirty="0" smtClean="0"/>
              <a:t>frequency.  Doing this  </a:t>
            </a:r>
            <a:r>
              <a:rPr lang="en-US" sz="2000" dirty="0"/>
              <a:t>will also lessen your vertical bounce, because the quicker steps force your body to stay closer to the ground. This lighter touchdown not only makes you faster but will also reduce impact, which is a major cause of running injuries.</a:t>
            </a:r>
            <a:endParaRPr lang="en-US" sz="2000" dirty="0" smtClean="0"/>
          </a:p>
          <a:p>
            <a:pPr algn="l"/>
            <a:endParaRPr lang="en-US" sz="2000" dirty="0"/>
          </a:p>
          <a:p>
            <a:pPr lvl="0" algn="l"/>
            <a:r>
              <a:rPr lang="en-US" sz="2000" dirty="0" smtClean="0"/>
              <a:t>When </a:t>
            </a:r>
            <a:r>
              <a:rPr lang="en-US" sz="2000" dirty="0"/>
              <a:t>it gets hard, concentrate on your form.  Run tall.  Relax face, neck and shoulders.  Be still….no extra upper body movement.  </a:t>
            </a:r>
            <a:r>
              <a:rPr lang="en-US" sz="2000" dirty="0" smtClean="0"/>
              <a:t>Don’t over stride and keep stride rate high, targeting 180 / minute.</a:t>
            </a:r>
          </a:p>
          <a:p>
            <a:pPr lvl="0" algn="l"/>
            <a:endParaRPr lang="en-US" sz="2000" dirty="0"/>
          </a:p>
          <a:p>
            <a:pPr algn="l"/>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143000"/>
            <a:ext cx="4164568" cy="4800600"/>
          </a:xfrm>
          <a:prstGeom prst="rect">
            <a:avLst/>
          </a:prstGeom>
        </p:spPr>
      </p:pic>
      <p:sp>
        <p:nvSpPr>
          <p:cNvPr id="5" name="Rectangle 4"/>
          <p:cNvSpPr/>
          <p:nvPr/>
        </p:nvSpPr>
        <p:spPr>
          <a:xfrm>
            <a:off x="152400" y="6019800"/>
            <a:ext cx="4290588" cy="307777"/>
          </a:xfrm>
          <a:prstGeom prst="rect">
            <a:avLst/>
          </a:prstGeom>
        </p:spPr>
        <p:txBody>
          <a:bodyPr wrap="square">
            <a:spAutoFit/>
          </a:bodyPr>
          <a:lstStyle/>
          <a:p>
            <a:r>
              <a:rPr lang="en-US" sz="1400" dirty="0" smtClean="0">
                <a:solidFill>
                  <a:schemeClr val="bg1">
                    <a:lumMod val="50000"/>
                  </a:schemeClr>
                </a:solidFill>
              </a:rPr>
              <a:t>Josh Harrison, in 2</a:t>
            </a:r>
            <a:r>
              <a:rPr lang="en-US" sz="1400" baseline="30000" dirty="0" smtClean="0">
                <a:solidFill>
                  <a:schemeClr val="bg1">
                    <a:lumMod val="50000"/>
                  </a:schemeClr>
                </a:solidFill>
              </a:rPr>
              <a:t>nd</a:t>
            </a:r>
            <a:r>
              <a:rPr lang="en-US" sz="1400" dirty="0" smtClean="0">
                <a:solidFill>
                  <a:schemeClr val="bg1">
                    <a:lumMod val="50000"/>
                  </a:schemeClr>
                </a:solidFill>
              </a:rPr>
              <a:t>, with a relaxed face while sprinting.</a:t>
            </a:r>
            <a:endParaRPr lang="en-US" sz="1400" dirty="0">
              <a:solidFill>
                <a:schemeClr val="bg1">
                  <a:lumMod val="50000"/>
                </a:schemeClr>
              </a:solidFill>
            </a:endParaRPr>
          </a:p>
        </p:txBody>
      </p:sp>
    </p:spTree>
    <p:extLst>
      <p:ext uri="{BB962C8B-B14F-4D97-AF65-F5344CB8AC3E}">
        <p14:creationId xmlns:p14="http://schemas.microsoft.com/office/powerpoint/2010/main" val="1980061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52400"/>
            <a:ext cx="7772400" cy="457200"/>
          </a:xfrm>
        </p:spPr>
        <p:txBody>
          <a:bodyPr>
            <a:noAutofit/>
          </a:bodyPr>
          <a:lstStyle/>
          <a:p>
            <a:r>
              <a:rPr lang="en-US" sz="3600" dirty="0" smtClean="0"/>
              <a:t>FORM – STILL, UPRIGHT UPPER BODY</a:t>
            </a:r>
            <a:endParaRPr lang="en-US" sz="3600" dirty="0"/>
          </a:p>
        </p:txBody>
      </p:sp>
      <p:sp>
        <p:nvSpPr>
          <p:cNvPr id="3" name="Subtitle 2"/>
          <p:cNvSpPr>
            <a:spLocks noGrp="1"/>
          </p:cNvSpPr>
          <p:nvPr>
            <p:ph type="subTitle" idx="1"/>
          </p:nvPr>
        </p:nvSpPr>
        <p:spPr>
          <a:xfrm>
            <a:off x="228600" y="5334000"/>
            <a:ext cx="8763000" cy="1371600"/>
          </a:xfrm>
        </p:spPr>
        <p:txBody>
          <a:bodyPr>
            <a:normAutofit fontScale="77500" lnSpcReduction="20000"/>
          </a:bodyPr>
          <a:lstStyle/>
          <a:p>
            <a:pPr algn="l"/>
            <a:r>
              <a:rPr lang="en-US" sz="1400" dirty="0" smtClean="0"/>
              <a:t>Don’t rotate your upper body in an effort to increase stride length  to run faster.   Keep you head still and facing forward.  Shoulders mostly square.  In general you want a quiet upper body, with strong rhythmic arm movement driving you in a straight line forward.</a:t>
            </a:r>
            <a:endParaRPr lang="en-US" sz="800" dirty="0" smtClean="0"/>
          </a:p>
          <a:p>
            <a:pPr algn="l"/>
            <a:endParaRPr lang="en-US" sz="800" dirty="0" smtClean="0"/>
          </a:p>
          <a:p>
            <a:pPr algn="l"/>
            <a:r>
              <a:rPr lang="en-US" sz="1400" dirty="0" smtClean="0"/>
              <a:t>Upper body should be still &amp; upright.  Any sideways torso twist, arm swing across the center line or forward lean is counter productive to running fast.</a:t>
            </a:r>
            <a:endParaRPr lang="en-US" sz="800" dirty="0" smtClean="0"/>
          </a:p>
          <a:p>
            <a:pPr algn="l"/>
            <a:endParaRPr lang="en-US" sz="800" dirty="0"/>
          </a:p>
          <a:p>
            <a:pPr algn="l"/>
            <a:r>
              <a:rPr lang="en-US" sz="1400" dirty="0" smtClean="0"/>
              <a:t>Doing side planks and other exercises that build a strong core and concentrating on quality warm up drills and lunges will strengthen your body, allow you to clean up your form and help you run more efficiently and ultimately race and sprint faster.</a:t>
            </a:r>
            <a:endParaRPr lang="en-US" sz="800" dirty="0" smtClean="0"/>
          </a:p>
          <a:p>
            <a:pPr algn="l"/>
            <a:endParaRPr lang="en-US" sz="800" dirty="0"/>
          </a:p>
          <a:p>
            <a:pPr algn="l"/>
            <a:r>
              <a:rPr lang="en-US" sz="1400" dirty="0" smtClean="0"/>
              <a:t>Strong athletic body types perform best in track distance running.   Work on your body, in addition to logging miles, if you want to run your best.</a:t>
            </a: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371" y="740229"/>
            <a:ext cx="2156668" cy="4419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772886"/>
            <a:ext cx="3124200" cy="443449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772886"/>
            <a:ext cx="2590800" cy="4422002"/>
          </a:xfrm>
          <a:prstGeom prst="rect">
            <a:avLst/>
          </a:prstGeom>
        </p:spPr>
      </p:pic>
    </p:spTree>
    <p:extLst>
      <p:ext uri="{BB962C8B-B14F-4D97-AF65-F5344CB8AC3E}">
        <p14:creationId xmlns:p14="http://schemas.microsoft.com/office/powerpoint/2010/main" val="287854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457200"/>
          </a:xfrm>
        </p:spPr>
        <p:txBody>
          <a:bodyPr>
            <a:noAutofit/>
          </a:bodyPr>
          <a:lstStyle/>
          <a:p>
            <a:r>
              <a:rPr lang="en-US" sz="3200" dirty="0" smtClean="0"/>
              <a:t>FORM – USE YOUR ARMS PROPERLY</a:t>
            </a:r>
            <a:endParaRPr lang="en-US" sz="3200" dirty="0"/>
          </a:p>
        </p:txBody>
      </p:sp>
      <p:sp>
        <p:nvSpPr>
          <p:cNvPr id="3" name="Subtitle 2"/>
          <p:cNvSpPr>
            <a:spLocks noGrp="1"/>
          </p:cNvSpPr>
          <p:nvPr>
            <p:ph type="subTitle" idx="1"/>
          </p:nvPr>
        </p:nvSpPr>
        <p:spPr>
          <a:xfrm>
            <a:off x="533400" y="5638800"/>
            <a:ext cx="8458200" cy="1066800"/>
          </a:xfrm>
        </p:spPr>
        <p:txBody>
          <a:bodyPr>
            <a:normAutofit fontScale="55000" lnSpcReduction="20000"/>
          </a:bodyPr>
          <a:lstStyle/>
          <a:p>
            <a:pPr algn="l"/>
            <a:r>
              <a:rPr lang="en-US" sz="1800" dirty="0" smtClean="0"/>
              <a:t>Arms set your tempo.    Use them!   Especially as you start to get tired &amp; especially as kick at the race’s end.</a:t>
            </a:r>
          </a:p>
          <a:p>
            <a:pPr algn="l"/>
            <a:r>
              <a:rPr lang="en-US" sz="1800" dirty="0" smtClean="0"/>
              <a:t>Hand motion = hips to chest.   Never cross over center line.</a:t>
            </a:r>
          </a:p>
          <a:p>
            <a:pPr algn="l"/>
            <a:r>
              <a:rPr lang="en-US" sz="1800" dirty="0" smtClean="0"/>
              <a:t>Use your arms to establish a nice race rhythm.   Track races have a beat to them, like music.   Feel the beat.  Go with the flow.</a:t>
            </a:r>
          </a:p>
          <a:p>
            <a:pPr algn="l"/>
            <a:r>
              <a:rPr lang="en-US" sz="1800" dirty="0" smtClean="0"/>
              <a:t>Elbows straight back, close to your body</a:t>
            </a:r>
            <a:r>
              <a:rPr lang="en-US" sz="1800" dirty="0" smtClean="0"/>
              <a:t>.   It is critical to get your elbows back.  Think BACK, BACK,  BACK</a:t>
            </a:r>
            <a:endParaRPr lang="en-US" sz="1800" dirty="0" smtClean="0"/>
          </a:p>
          <a:p>
            <a:pPr algn="l"/>
            <a:r>
              <a:rPr lang="en-US" sz="1800" dirty="0" smtClean="0"/>
              <a:t>As Coach Tillery likes to say, “HANDS!, HANDS!”.   Your feet follow your hands!  Move your hands/arms faster and your legs will up the tempo in response</a:t>
            </a:r>
            <a:r>
              <a:rPr lang="en-US" sz="1800" dirty="0" smtClean="0"/>
              <a:t>.</a:t>
            </a:r>
          </a:p>
          <a:p>
            <a:pPr algn="l"/>
            <a:r>
              <a:rPr lang="en-US" sz="1800" dirty="0" smtClean="0"/>
              <a:t>When you feel like you are falling apart in the last few meters of a race, especially in the 800M, more aggressive arm action is the only thing that can save you.</a:t>
            </a:r>
            <a:endParaRPr lang="en-US" sz="1800" dirty="0" smtClean="0"/>
          </a:p>
          <a:p>
            <a:pPr algn="l"/>
            <a:r>
              <a:rPr lang="en-US" sz="1800" dirty="0"/>
              <a:t>Hands, whether in a little fist or open, should be relaxed, not clinched or </a:t>
            </a:r>
            <a:r>
              <a:rPr lang="en-US" sz="1800" dirty="0" smtClean="0"/>
              <a:t>rigid.</a:t>
            </a:r>
            <a:endParaRPr lang="en-US" sz="1800" dirty="0"/>
          </a:p>
          <a:p>
            <a:pPr algn="l"/>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600" y="556788"/>
            <a:ext cx="2301405" cy="462481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1" y="533400"/>
            <a:ext cx="5029200" cy="4660283"/>
          </a:xfrm>
          <a:prstGeom prst="rect">
            <a:avLst/>
          </a:prstGeom>
        </p:spPr>
      </p:pic>
      <p:sp>
        <p:nvSpPr>
          <p:cNvPr id="6" name="Rectangle 5"/>
          <p:cNvSpPr/>
          <p:nvPr/>
        </p:nvSpPr>
        <p:spPr>
          <a:xfrm>
            <a:off x="762000" y="5181600"/>
            <a:ext cx="7543800" cy="307777"/>
          </a:xfrm>
          <a:prstGeom prst="rect">
            <a:avLst/>
          </a:prstGeom>
        </p:spPr>
        <p:txBody>
          <a:bodyPr wrap="square">
            <a:spAutoFit/>
          </a:bodyPr>
          <a:lstStyle/>
          <a:p>
            <a:r>
              <a:rPr lang="en-US" sz="1400" dirty="0" smtClean="0">
                <a:solidFill>
                  <a:schemeClr val="bg1">
                    <a:lumMod val="50000"/>
                  </a:schemeClr>
                </a:solidFill>
              </a:rPr>
              <a:t>Daniela Calderon, at left, with excellent arm position.   At right, notice a few arms cross line of body</a:t>
            </a:r>
            <a:endParaRPr lang="en-US" sz="1400" dirty="0">
              <a:solidFill>
                <a:schemeClr val="bg1">
                  <a:lumMod val="50000"/>
                </a:schemeClr>
              </a:solidFill>
            </a:endParaRPr>
          </a:p>
        </p:txBody>
      </p:sp>
    </p:spTree>
    <p:extLst>
      <p:ext uri="{BB962C8B-B14F-4D97-AF65-F5344CB8AC3E}">
        <p14:creationId xmlns:p14="http://schemas.microsoft.com/office/powerpoint/2010/main" val="2689755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457200"/>
          </a:xfrm>
        </p:spPr>
        <p:txBody>
          <a:bodyPr>
            <a:normAutofit fontScale="90000"/>
          </a:bodyPr>
          <a:lstStyle/>
          <a:p>
            <a:r>
              <a:rPr lang="en-US" dirty="0" smtClean="0"/>
              <a:t>DRAFTING – TEAM RUNNING</a:t>
            </a:r>
            <a:endParaRPr lang="en-US" dirty="0"/>
          </a:p>
        </p:txBody>
      </p:sp>
      <p:sp>
        <p:nvSpPr>
          <p:cNvPr id="3" name="Subtitle 2"/>
          <p:cNvSpPr>
            <a:spLocks noGrp="1"/>
          </p:cNvSpPr>
          <p:nvPr>
            <p:ph type="subTitle" idx="1"/>
          </p:nvPr>
        </p:nvSpPr>
        <p:spPr>
          <a:xfrm>
            <a:off x="228600" y="4724400"/>
            <a:ext cx="8686800" cy="1981200"/>
          </a:xfrm>
        </p:spPr>
        <p:txBody>
          <a:bodyPr>
            <a:normAutofit fontScale="77500" lnSpcReduction="20000"/>
          </a:bodyPr>
          <a:lstStyle/>
          <a:p>
            <a:pPr algn="l"/>
            <a:r>
              <a:rPr lang="en-US" sz="1400" dirty="0" smtClean="0"/>
              <a:t>Drafting directly behind another runner saves energy &amp; increases speed up to 1 second per lap!</a:t>
            </a:r>
          </a:p>
          <a:p>
            <a:pPr algn="l"/>
            <a:endParaRPr lang="en-US" sz="1400" dirty="0"/>
          </a:p>
          <a:p>
            <a:pPr algn="l"/>
            <a:r>
              <a:rPr lang="en-US" sz="1400" dirty="0" smtClean="0"/>
              <a:t>If you can draft behind someone running same pace, especially on a windy day, DO IT!   Teammates working together can trade off leading laps to keep both runners physically and mentally refreshed.   If you are running 5 meters behind someone don’t stay there.  Close down the gap with a quick surge and draft!     Practice leading and following during workouts.</a:t>
            </a:r>
          </a:p>
          <a:p>
            <a:pPr algn="l"/>
            <a:endParaRPr lang="en-US" sz="1400" dirty="0"/>
          </a:p>
          <a:p>
            <a:pPr algn="l"/>
            <a:r>
              <a:rPr lang="en-US" sz="1400" dirty="0" smtClean="0"/>
              <a:t>It feels comforting to run on someone’s shoulder, but don’t run your race on the outside of lane 1 or inside of lane 2.   Doing so makes you run 5-7M further per lap due to extra distance covered on curves.  25M/5-6 seconds in a 1600.  50M/10-12 seconds in a 3200M.</a:t>
            </a:r>
          </a:p>
          <a:p>
            <a:pPr algn="l"/>
            <a:endParaRPr lang="en-US" sz="1400" dirty="0"/>
          </a:p>
          <a:p>
            <a:pPr algn="l"/>
            <a:r>
              <a:rPr lang="en-US" sz="1400" dirty="0" smtClean="0"/>
              <a:t>If you know someone is drafting on you an entire race you can…. do nothing and hope the advantage they get doesn’t make a huge difference in the last lap, put in one a small surge and see if you can drop them, or slow a little and force them to go around and lead so you can draft and rest up.</a:t>
            </a:r>
          </a:p>
          <a:p>
            <a:pPr algn="l"/>
            <a:endParaRPr lang="en-US"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762000"/>
            <a:ext cx="2945285" cy="37330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762754"/>
            <a:ext cx="3639031" cy="3810000"/>
          </a:xfrm>
          <a:prstGeom prst="rect">
            <a:avLst/>
          </a:prstGeom>
        </p:spPr>
      </p:pic>
    </p:spTree>
    <p:extLst>
      <p:ext uri="{BB962C8B-B14F-4D97-AF65-F5344CB8AC3E}">
        <p14:creationId xmlns:p14="http://schemas.microsoft.com/office/powerpoint/2010/main" val="3463678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457200"/>
          </a:xfrm>
        </p:spPr>
        <p:txBody>
          <a:bodyPr>
            <a:normAutofit fontScale="90000"/>
          </a:bodyPr>
          <a:lstStyle/>
          <a:p>
            <a:r>
              <a:rPr lang="en-US" dirty="0" smtClean="0"/>
              <a:t>DO NOT RUN ON THE LINES</a:t>
            </a:r>
            <a:endParaRPr lang="en-US" dirty="0"/>
          </a:p>
        </p:txBody>
      </p:sp>
      <p:sp>
        <p:nvSpPr>
          <p:cNvPr id="3" name="Subtitle 2"/>
          <p:cNvSpPr>
            <a:spLocks noGrp="1"/>
          </p:cNvSpPr>
          <p:nvPr>
            <p:ph type="subTitle" idx="1"/>
          </p:nvPr>
        </p:nvSpPr>
        <p:spPr>
          <a:xfrm>
            <a:off x="914400" y="5562600"/>
            <a:ext cx="7315200" cy="890360"/>
          </a:xfrm>
        </p:spPr>
        <p:txBody>
          <a:bodyPr>
            <a:normAutofit/>
          </a:bodyPr>
          <a:lstStyle/>
          <a:p>
            <a:pPr algn="l"/>
            <a:r>
              <a:rPr lang="en-US" sz="1800" dirty="0" smtClean="0"/>
              <a:t>Stepping on </a:t>
            </a:r>
            <a:r>
              <a:rPr lang="en-US" sz="1800" dirty="0" smtClean="0">
                <a:solidFill>
                  <a:schemeClr val="bg1">
                    <a:lumMod val="50000"/>
                  </a:schemeClr>
                </a:solidFill>
              </a:rPr>
              <a:t>the line will get you disqualified.  Curve </a:t>
            </a:r>
            <a:r>
              <a:rPr lang="en-US" sz="1800" dirty="0" smtClean="0"/>
              <a:t>or straight.</a:t>
            </a:r>
          </a:p>
          <a:p>
            <a:pPr algn="l"/>
            <a:r>
              <a:rPr lang="en-US" sz="1800" dirty="0" smtClean="0"/>
              <a:t>Don’t touch the line even for one stride.   It is cheating.</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762000"/>
            <a:ext cx="7010400" cy="4673600"/>
          </a:xfrm>
          <a:prstGeom prst="rect">
            <a:avLst/>
          </a:prstGeom>
        </p:spPr>
      </p:pic>
    </p:spTree>
    <p:extLst>
      <p:ext uri="{BB962C8B-B14F-4D97-AF65-F5344CB8AC3E}">
        <p14:creationId xmlns:p14="http://schemas.microsoft.com/office/powerpoint/2010/main" val="1818386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457200"/>
          </a:xfrm>
        </p:spPr>
        <p:txBody>
          <a:bodyPr>
            <a:normAutofit fontScale="90000"/>
          </a:bodyPr>
          <a:lstStyle/>
          <a:p>
            <a:r>
              <a:rPr lang="en-US" dirty="0" smtClean="0"/>
              <a:t>WHEN / HOW TO PASS</a:t>
            </a:r>
            <a:endParaRPr lang="en-US" dirty="0"/>
          </a:p>
        </p:txBody>
      </p:sp>
      <p:sp>
        <p:nvSpPr>
          <p:cNvPr id="3" name="Subtitle 2"/>
          <p:cNvSpPr>
            <a:spLocks noGrp="1"/>
          </p:cNvSpPr>
          <p:nvPr>
            <p:ph type="subTitle" idx="1"/>
          </p:nvPr>
        </p:nvSpPr>
        <p:spPr>
          <a:xfrm>
            <a:off x="5486400" y="914400"/>
            <a:ext cx="3124200" cy="5638800"/>
          </a:xfrm>
        </p:spPr>
        <p:txBody>
          <a:bodyPr>
            <a:normAutofit fontScale="92500" lnSpcReduction="20000"/>
          </a:bodyPr>
          <a:lstStyle/>
          <a:p>
            <a:pPr algn="l"/>
            <a:r>
              <a:rPr lang="en-US" sz="1400" dirty="0" smtClean="0"/>
              <a:t>Pass when the person in front of you is running a pace slower than you are comfortable or capable of sustaining.</a:t>
            </a:r>
          </a:p>
          <a:p>
            <a:pPr algn="l"/>
            <a:endParaRPr lang="en-US" sz="1400" dirty="0"/>
          </a:p>
          <a:p>
            <a:pPr algn="l"/>
            <a:r>
              <a:rPr lang="en-US" sz="1400" dirty="0" smtClean="0"/>
              <a:t>Almost never pass on the curve unless you are being slowed to the point where running extra distance is worth it.</a:t>
            </a:r>
          </a:p>
          <a:p>
            <a:pPr algn="l"/>
            <a:endParaRPr lang="en-US" sz="1400" dirty="0" smtClean="0"/>
          </a:p>
          <a:p>
            <a:pPr algn="l"/>
            <a:r>
              <a:rPr lang="en-US" sz="1400" dirty="0" smtClean="0"/>
              <a:t>Ideally, pass right before entering a turn or just after a turn.    Hold someone off trying to pass you just before a turn so if they do pass, they have to run longer.</a:t>
            </a:r>
          </a:p>
          <a:p>
            <a:pPr algn="l"/>
            <a:endParaRPr lang="en-US" sz="1400" dirty="0"/>
          </a:p>
          <a:p>
            <a:pPr algn="l"/>
            <a:r>
              <a:rPr lang="en-US" sz="1400" dirty="0" smtClean="0"/>
              <a:t>You must be a full stride clear a runner before you move back in front during a pass.   If you cut over too soon and impede the other runner’s progress you may be disqualified.</a:t>
            </a:r>
          </a:p>
          <a:p>
            <a:pPr algn="l"/>
            <a:endParaRPr lang="en-US" sz="1400" dirty="0"/>
          </a:p>
          <a:p>
            <a:pPr algn="l"/>
            <a:r>
              <a:rPr lang="en-US" sz="1400" dirty="0" smtClean="0"/>
              <a:t>Don’t try an inside pass unless someone has drifted to the outside of lane 1 and then be prepared if they move in to close you off or if they move out to keep you from coming around.</a:t>
            </a:r>
          </a:p>
          <a:p>
            <a:pPr algn="l"/>
            <a:endParaRPr lang="en-US" sz="1400" dirty="0"/>
          </a:p>
          <a:p>
            <a:pPr algn="l"/>
            <a:r>
              <a:rPr lang="en-US" sz="1400" dirty="0" smtClean="0"/>
              <a:t>Avoid contact.  </a:t>
            </a:r>
          </a:p>
          <a:p>
            <a:pPr algn="l"/>
            <a:endParaRPr lang="en-US" sz="1400" dirty="0" smtClean="0"/>
          </a:p>
          <a:p>
            <a:pPr algn="l"/>
            <a:r>
              <a:rPr lang="en-US" sz="1400" dirty="0" smtClean="0"/>
              <a:t>Sitting on another runner and outkicking them is a good strategy if you have superior speed but when you go, make your move decisive.</a:t>
            </a:r>
            <a:endParaRPr lang="en-US" sz="1400" dirty="0"/>
          </a:p>
          <a:p>
            <a:pPr algn="l"/>
            <a:endParaRPr lang="en-US" sz="14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914400"/>
            <a:ext cx="4648200" cy="5268682"/>
          </a:xfrm>
          <a:prstGeom prst="rect">
            <a:avLst/>
          </a:prstGeom>
        </p:spPr>
      </p:pic>
      <p:sp>
        <p:nvSpPr>
          <p:cNvPr id="6" name="Rectangle 5"/>
          <p:cNvSpPr/>
          <p:nvPr/>
        </p:nvSpPr>
        <p:spPr>
          <a:xfrm>
            <a:off x="381000" y="6248400"/>
            <a:ext cx="4724400" cy="307777"/>
          </a:xfrm>
          <a:prstGeom prst="rect">
            <a:avLst/>
          </a:prstGeom>
        </p:spPr>
        <p:txBody>
          <a:bodyPr wrap="square">
            <a:spAutoFit/>
          </a:bodyPr>
          <a:lstStyle/>
          <a:p>
            <a:r>
              <a:rPr lang="en-US" sz="1400" dirty="0" smtClean="0">
                <a:solidFill>
                  <a:schemeClr val="bg1">
                    <a:lumMod val="50000"/>
                  </a:schemeClr>
                </a:solidFill>
              </a:rPr>
              <a:t>Jonathan Gomez with no room to pass.  Good chance of a DQ.</a:t>
            </a:r>
            <a:endParaRPr lang="en-US" sz="1400" dirty="0">
              <a:solidFill>
                <a:schemeClr val="bg1">
                  <a:lumMod val="50000"/>
                </a:schemeClr>
              </a:solidFill>
            </a:endParaRPr>
          </a:p>
        </p:txBody>
      </p:sp>
    </p:spTree>
    <p:extLst>
      <p:ext uri="{BB962C8B-B14F-4D97-AF65-F5344CB8AC3E}">
        <p14:creationId xmlns:p14="http://schemas.microsoft.com/office/powerpoint/2010/main" val="2691038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2932</Words>
  <Application>Microsoft Office PowerPoint</Application>
  <PresentationFormat>On-screen Show (4:3)</PresentationFormat>
  <Paragraphs>148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DISTANCE RUNNERS GUIDE TO TRACK</vt:lpstr>
      <vt:lpstr>PREPARE TO RACE PROPERLY</vt:lpstr>
      <vt:lpstr>ESTABLISH POSITION EARLY</vt:lpstr>
      <vt:lpstr>FORM – RELAXED IS FASTER | STRIDE RATE IS KEY!</vt:lpstr>
      <vt:lpstr>FORM – STILL, UPRIGHT UPPER BODY</vt:lpstr>
      <vt:lpstr>FORM – USE YOUR ARMS PROPERLY</vt:lpstr>
      <vt:lpstr>DRAFTING – TEAM RUNNING</vt:lpstr>
      <vt:lpstr>DO NOT RUN ON THE LINES</vt:lpstr>
      <vt:lpstr>WHEN / HOW TO PASS</vt:lpstr>
      <vt:lpstr>KEEP YOUR HEAD IN THE RACE</vt:lpstr>
      <vt:lpstr>Race pace charts</vt:lpstr>
      <vt:lpstr>RACE TACTICS</vt:lpstr>
      <vt:lpstr>FINISHING</vt:lpstr>
    </vt:vector>
  </TitlesOfParts>
  <Company>Nike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 – RELAXED IS FASTER</dc:title>
  <dc:creator>scott griffith</dc:creator>
  <cp:lastModifiedBy>Scott J Griffith</cp:lastModifiedBy>
  <cp:revision>45</cp:revision>
  <dcterms:created xsi:type="dcterms:W3CDTF">2014-02-26T19:23:51Z</dcterms:created>
  <dcterms:modified xsi:type="dcterms:W3CDTF">2018-02-22T05:14:25Z</dcterms:modified>
</cp:coreProperties>
</file>